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71" r:id="rId3"/>
    <p:sldId id="329" r:id="rId4"/>
    <p:sldId id="319" r:id="rId5"/>
    <p:sldId id="303" r:id="rId6"/>
    <p:sldId id="327" r:id="rId7"/>
    <p:sldId id="321" r:id="rId8"/>
    <p:sldId id="32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03" autoAdjust="0"/>
    <p:restoredTop sz="86282" autoAdjust="0"/>
  </p:normalViewPr>
  <p:slideViewPr>
    <p:cSldViewPr snapToGrid="0">
      <p:cViewPr varScale="1">
        <p:scale>
          <a:sx n="60" d="100"/>
          <a:sy n="60" d="100"/>
        </p:scale>
        <p:origin x="38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3A5B01-4C73-437D-AC5A-8FC0A22CC8F8}" type="datetimeFigureOut">
              <a:rPr lang="en-GB" smtClean="0"/>
              <a:t>14/10/2019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952E97-BF02-493F-B1CE-03C529004A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6426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952E97-BF02-493F-B1CE-03C529004A6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975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Low access to services</a:t>
            </a:r>
            <a:r>
              <a:rPr lang="en-US" baseline="0" dirty="0" smtClean="0"/>
              <a:t> </a:t>
            </a:r>
            <a:r>
              <a:rPr lang="en-US" dirty="0" smtClean="0"/>
              <a:t>hinders achievement of  Sustainable Development Goal (SDG) 3 that seeks to ensure health and well-being for all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As a result of increased population growth rate, many informal settlements or slums clustered with poverty and poor living conditions have mushroomed in many cities in LMICs like Uganda. </a:t>
            </a:r>
          </a:p>
          <a:p>
            <a:r>
              <a:rPr lang="en-US" dirty="0" smtClean="0"/>
              <a:t>Slums have compounded vulnerabilities of low education, poverty and lack of access to appropriate reproductive health (RH) interventions.</a:t>
            </a:r>
          </a:p>
          <a:p>
            <a:r>
              <a:rPr lang="en-US" dirty="0" smtClean="0"/>
              <a:t>Adolescent friendly corners, have not yielded much in terms of health outcomes as evidenced by the persistent poor health indicators of the urban poor</a:t>
            </a:r>
          </a:p>
          <a:p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We are conducting a study to explore how to improve the design of Reproductive Health (RH) interventions to meet the health access needs of the teenagers living in urban poor settings of Kampala. </a:t>
            </a:r>
          </a:p>
          <a:p>
            <a:endParaRPr lang="en-US" dirty="0" smtClean="0"/>
          </a:p>
          <a:p>
            <a:r>
              <a:rPr lang="en-US" dirty="0" smtClean="0"/>
              <a:t> 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952E97-BF02-493F-B1CE-03C529004A6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9316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952E97-BF02-493F-B1CE-03C529004A6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69501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Results can inform a structured movement from the identification of needs to intervention design and implementation that fit the RH access needs of adolescents living in urban poor settings.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952E97-BF02-493F-B1CE-03C529004A6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3760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6ECE-2F5F-4506-8161-A7D19DB06F6A}" type="datetime1">
              <a:rPr lang="en-GB" smtClean="0"/>
              <a:t>14/10/2019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3DF04-BE74-4558-B44C-FBEAD73A59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849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59D40-FE49-421D-9AD1-92A2C00F1113}" type="datetime1">
              <a:rPr lang="en-GB" smtClean="0"/>
              <a:t>14/10/2019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3DF04-BE74-4558-B44C-FBEAD73A59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3395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4A422-92E1-40ED-A94A-EC5D0B2ABF44}" type="datetime1">
              <a:rPr lang="en-GB" smtClean="0"/>
              <a:t>14/10/2019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3DF04-BE74-4558-B44C-FBEAD73A59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8125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C0D9A-9718-4C04-B9CE-E53628555222}" type="datetime1">
              <a:rPr lang="en-GB" smtClean="0"/>
              <a:t>14/10/2019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3DF04-BE74-4558-B44C-FBEAD73A59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158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BCEDD-27A5-4BE9-86FD-E037F0BCB655}" type="datetime1">
              <a:rPr lang="en-GB" smtClean="0"/>
              <a:t>14/10/2019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3DF04-BE74-4558-B44C-FBEAD73A59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779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C85EB-E3F5-422B-B671-06E70C81C795}" type="datetime1">
              <a:rPr lang="en-GB" smtClean="0"/>
              <a:t>14/10/2019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3DF04-BE74-4558-B44C-FBEAD73A59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8742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9A608-A172-4422-B997-847243AD00C3}" type="datetime1">
              <a:rPr lang="en-GB" smtClean="0"/>
              <a:t>14/10/2019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3DF04-BE74-4558-B44C-FBEAD73A59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537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56384-1352-4F4D-A229-A95759F1FC67}" type="datetime1">
              <a:rPr lang="en-GB" smtClean="0"/>
              <a:t>14/10/2019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3DF04-BE74-4558-B44C-FBEAD73A59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8876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20CCB-D45B-4CCB-9B2D-8AF9F802F6A4}" type="datetime1">
              <a:rPr lang="en-GB" smtClean="0"/>
              <a:t>14/10/2019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3DF04-BE74-4558-B44C-FBEAD73A59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5025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24EE-D0BC-4795-B3B9-BBD005070AB2}" type="datetime1">
              <a:rPr lang="en-GB" smtClean="0"/>
              <a:t>14/10/2019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3DF04-BE74-4558-B44C-FBEAD73A59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3841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CE3BB-EA53-4EB1-8946-242688EF3A08}" type="datetime1">
              <a:rPr lang="en-GB" smtClean="0"/>
              <a:t>14/10/2019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3DF04-BE74-4558-B44C-FBEAD73A59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9639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F0C48-A1C0-4828-B6B1-23BFB2CA05AB}" type="datetime1">
              <a:rPr lang="en-GB" smtClean="0"/>
              <a:t>14/10/2019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3DF04-BE74-4558-B44C-FBEAD73A59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762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sdinet/6058473267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dispatch.ug/2018/09/13/uganda-among-top-10-african-countries-relatively-good-policies-report/uganda-location-on-the-africa-map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2860" y="1733908"/>
            <a:ext cx="10877910" cy="1360984"/>
          </a:xfrm>
          <a:ln w="3175"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en-US" sz="3100" dirty="0">
                <a:latin typeface="+mn-lt"/>
              </a:rPr>
              <a:t>How to improve the design of Reproductive Health (RH) interventions to meet the health access needs of adolescents (15-19 years) living in urban poor settings of Kampala, Uganda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9429" y="4501663"/>
            <a:ext cx="8189406" cy="834012"/>
          </a:xfrm>
          <a:ln w="3175"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sz="2000" u="sng" dirty="0" smtClean="0"/>
              <a:t>Doreen </a:t>
            </a:r>
            <a:r>
              <a:rPr lang="en-US" sz="2000" u="sng" dirty="0" err="1" smtClean="0"/>
              <a:t>Tuhebwe</a:t>
            </a:r>
            <a:r>
              <a:rPr lang="en-US" sz="2000" dirty="0" smtClean="0"/>
              <a:t>, Susan </a:t>
            </a:r>
            <a:r>
              <a:rPr lang="en-US" sz="2000" dirty="0" err="1" smtClean="0"/>
              <a:t>Babirye</a:t>
            </a:r>
            <a:r>
              <a:rPr lang="en-US" sz="2000" dirty="0" smtClean="0"/>
              <a:t>, Steven </a:t>
            </a:r>
            <a:r>
              <a:rPr lang="en-US" sz="2000" dirty="0" err="1" smtClean="0"/>
              <a:t>Ssendagire</a:t>
            </a:r>
            <a:r>
              <a:rPr lang="en-US" sz="2000" dirty="0" smtClean="0"/>
              <a:t>, Freddie </a:t>
            </a:r>
            <a:r>
              <a:rPr lang="en-US" sz="2000" dirty="0" err="1" smtClean="0"/>
              <a:t>Ssengooba</a:t>
            </a:r>
            <a:endParaRPr lang="en-US" sz="2000" dirty="0"/>
          </a:p>
          <a:p>
            <a:r>
              <a:rPr lang="en-US" sz="1800" dirty="0"/>
              <a:t>Makerere University School of Public </a:t>
            </a:r>
            <a:r>
              <a:rPr lang="en-US" sz="1800" dirty="0" smtClean="0"/>
              <a:t>Health, Uganda</a:t>
            </a:r>
            <a:endParaRPr lang="en-US" sz="1800" baseline="30000" dirty="0" smtClean="0"/>
          </a:p>
          <a:p>
            <a:endParaRPr lang="en-US" sz="2000" baseline="30000" dirty="0" smtClean="0"/>
          </a:p>
        </p:txBody>
      </p:sp>
      <p:pic>
        <p:nvPicPr>
          <p:cNvPr id="102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3125" y="258791"/>
            <a:ext cx="1647645" cy="1475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3DF04-BE74-4558-B44C-FBEAD73A5928}" type="slidenum">
              <a:rPr lang="en-GB" smtClean="0"/>
              <a:t>1</a:t>
            </a:fld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1286540" y="6039299"/>
            <a:ext cx="9867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Be-cause Health Conference </a:t>
            </a:r>
            <a:r>
              <a:rPr lang="en-US"/>
              <a:t>on </a:t>
            </a:r>
            <a:r>
              <a:rPr lang="en-US" smtClean="0"/>
              <a:t>Urban, </a:t>
            </a:r>
            <a:r>
              <a:rPr lang="en-US" dirty="0" smtClean="0"/>
              <a:t>16</a:t>
            </a:r>
            <a:r>
              <a:rPr lang="en-US" baseline="30000" dirty="0" smtClean="0"/>
              <a:t>th</a:t>
            </a:r>
            <a:r>
              <a:rPr lang="en-US" dirty="0" smtClean="0"/>
              <a:t> October 2019</a:t>
            </a:r>
          </a:p>
        </p:txBody>
      </p:sp>
    </p:spTree>
    <p:extLst>
      <p:ext uri="{BB962C8B-B14F-4D97-AF65-F5344CB8AC3E}">
        <p14:creationId xmlns:p14="http://schemas.microsoft.com/office/powerpoint/2010/main" val="363843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b="1" dirty="0" smtClean="0"/>
              <a:t>Introduction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rgbClr val="0070C0"/>
            </a:solidFill>
          </a:ln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Access </a:t>
            </a:r>
            <a:r>
              <a:rPr lang="en-US" dirty="0"/>
              <a:t>to and utilization of health services has remained a challenge for the urban poor worldwide.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high rates at which urban informal settlements/slums are developing in Uganda make health for the urban poor an urgent priority. </a:t>
            </a:r>
          </a:p>
          <a:p>
            <a:endParaRPr lang="en-US" dirty="0"/>
          </a:p>
          <a:p>
            <a:r>
              <a:rPr lang="en-US" dirty="0" smtClean="0"/>
              <a:t>In the 2016 </a:t>
            </a:r>
            <a:r>
              <a:rPr lang="en-US" dirty="0"/>
              <a:t>Uganda Demographic Health Survey, 16.8% of adolescents aged 15-19 had begun child bearing in Uganda’s capital Kampala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The situation is worse </a:t>
            </a:r>
            <a:r>
              <a:rPr lang="en-US" dirty="0"/>
              <a:t>in urban poor set </a:t>
            </a:r>
            <a:r>
              <a:rPr lang="en-US" dirty="0" smtClean="0"/>
              <a:t>ups of </a:t>
            </a:r>
            <a:r>
              <a:rPr lang="en-US" dirty="0" err="1"/>
              <a:t>Kisenyi</a:t>
            </a:r>
            <a:r>
              <a:rPr lang="en-US" dirty="0"/>
              <a:t> (the largest slum in Kampala)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This indicates that reproductive health (RH) interventions/services </a:t>
            </a:r>
            <a:r>
              <a:rPr lang="en-US" dirty="0"/>
              <a:t>such as adolescent friendly corners, have not yielded </a:t>
            </a:r>
            <a:r>
              <a:rPr lang="en-US" dirty="0" smtClean="0"/>
              <a:t>outcomes</a:t>
            </a:r>
          </a:p>
          <a:p>
            <a:endParaRPr lang="en-US" dirty="0" smtClean="0"/>
          </a:p>
          <a:p>
            <a:r>
              <a:rPr lang="en-US" dirty="0" smtClean="0"/>
              <a:t>There is need to ensure that the design of current and future RH interventions meet the  access needs of the targeted adolescents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81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r>
              <a:rPr lang="en-GB" b="1" dirty="0" smtClean="0"/>
              <a:t>Objectives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en-US" sz="2400" dirty="0" smtClean="0"/>
              <a:t>To determine the extent to which the available reproductive health interventions meet the health access needs of the adolescents 15-19 living in the urban poor settings of </a:t>
            </a:r>
            <a:r>
              <a:rPr lang="en-US" sz="2400" dirty="0" err="1" smtClean="0"/>
              <a:t>Kisenyi</a:t>
            </a:r>
            <a:r>
              <a:rPr lang="en-US" sz="2400" dirty="0" smtClean="0"/>
              <a:t>, Kampala, Uganda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3DF04-BE74-4558-B44C-FBEAD73A592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72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r>
              <a:rPr lang="en-GB" b="1" dirty="0"/>
              <a:t>The </a:t>
            </a:r>
            <a:r>
              <a:rPr lang="en-GB" b="1" dirty="0" err="1"/>
              <a:t>Kisenyi</a:t>
            </a:r>
            <a:r>
              <a:rPr lang="en-GB" b="1" dirty="0"/>
              <a:t> </a:t>
            </a:r>
            <a:r>
              <a:rPr lang="en-GB" b="1" dirty="0" smtClean="0"/>
              <a:t>Slum in </a:t>
            </a:r>
            <a:r>
              <a:rPr lang="en-GB" b="1" dirty="0"/>
              <a:t>Kampala, </a:t>
            </a:r>
            <a:r>
              <a:rPr lang="en-GB" b="1" dirty="0" smtClean="0"/>
              <a:t>Uganda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3DF04-BE74-4558-B44C-FBEAD73A5928}" type="slidenum">
              <a:rPr lang="en-GB" smtClean="0"/>
              <a:t>4</a:t>
            </a:fld>
            <a:endParaRPr lang="en-GB"/>
          </a:p>
        </p:txBody>
      </p:sp>
      <p:pic>
        <p:nvPicPr>
          <p:cNvPr id="8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817077" y="1699794"/>
            <a:ext cx="2274277" cy="2433500"/>
          </a:xfrm>
          <a:prstGeom prst="rect">
            <a:avLst/>
          </a:prstGeom>
        </p:spPr>
      </p:pic>
      <p:pic>
        <p:nvPicPr>
          <p:cNvPr id="9" name="Picture 2" descr="Related image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48" y="4375285"/>
            <a:ext cx="2426676" cy="247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ight Arrow 2"/>
          <p:cNvSpPr/>
          <p:nvPr/>
        </p:nvSpPr>
        <p:spPr>
          <a:xfrm rot="7959489">
            <a:off x="1759637" y="3607149"/>
            <a:ext cx="1944753" cy="1674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7175" y="1711570"/>
            <a:ext cx="3450275" cy="258556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77899" y="4441864"/>
            <a:ext cx="4009516" cy="2405709"/>
          </a:xfrm>
          <a:prstGeom prst="rect">
            <a:avLst/>
          </a:prstGeom>
        </p:spPr>
      </p:pic>
      <p:sp>
        <p:nvSpPr>
          <p:cNvPr id="12" name="Right Arrow 11"/>
          <p:cNvSpPr/>
          <p:nvPr/>
        </p:nvSpPr>
        <p:spPr>
          <a:xfrm>
            <a:off x="2598946" y="6131168"/>
            <a:ext cx="5278954" cy="1495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rot="19893704">
            <a:off x="2403331" y="5147265"/>
            <a:ext cx="3759330" cy="1310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870792" y="6305105"/>
            <a:ext cx="4306186" cy="562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7"/>
              </a:rPr>
              <a:t>https://dispatch.ug/2018/09/13/uganda-among-top-10-african-countries-relatively-good-policies-report/uganda-location-on-the-africa-map/</a:t>
            </a:r>
            <a:endParaRPr lang="en-US" sz="1000" dirty="0" smtClean="0">
              <a:hlinkClick r:id="rId8"/>
            </a:endParaRPr>
          </a:p>
          <a:p>
            <a:r>
              <a:rPr lang="en-US" sz="1000" dirty="0" smtClean="0">
                <a:hlinkClick r:id="rId8"/>
              </a:rPr>
              <a:t>https</a:t>
            </a:r>
            <a:r>
              <a:rPr lang="en-US" sz="1000" dirty="0">
                <a:hlinkClick r:id="rId8"/>
              </a:rPr>
              <a:t>://www.flickr.com/photos/sdinet/6058473267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78738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r>
              <a:rPr lang="en-GB" b="1" dirty="0" smtClean="0"/>
              <a:t>Methods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en-US" dirty="0"/>
              <a:t>Focus group discussions (</a:t>
            </a:r>
            <a:r>
              <a:rPr lang="en-US" dirty="0" smtClean="0"/>
              <a:t>FGDs) held </a:t>
            </a:r>
            <a:r>
              <a:rPr lang="en-US" dirty="0"/>
              <a:t>with adolescents 15-19 years in </a:t>
            </a:r>
            <a:r>
              <a:rPr lang="en-US" dirty="0" err="1" smtClean="0"/>
              <a:t>Kisenyi</a:t>
            </a:r>
            <a:endParaRPr lang="en-US" dirty="0" smtClean="0"/>
          </a:p>
          <a:p>
            <a:pPr lvl="1"/>
            <a:r>
              <a:rPr lang="en-US" dirty="0" smtClean="0"/>
              <a:t>Probed </a:t>
            </a:r>
            <a:r>
              <a:rPr lang="en-US" dirty="0"/>
              <a:t>their reproductive Health (RH) access </a:t>
            </a:r>
            <a:r>
              <a:rPr lang="en-US" dirty="0" smtClean="0"/>
              <a:t>needs.</a:t>
            </a:r>
          </a:p>
          <a:p>
            <a:pPr lvl="1"/>
            <a:r>
              <a:rPr lang="en-US" dirty="0" smtClean="0"/>
              <a:t>Probed the </a:t>
            </a:r>
            <a:r>
              <a:rPr lang="en-US" dirty="0"/>
              <a:t>current RH interventions/services for the </a:t>
            </a:r>
            <a:r>
              <a:rPr lang="en-US" dirty="0" smtClean="0"/>
              <a:t>adolescents</a:t>
            </a:r>
          </a:p>
          <a:p>
            <a:r>
              <a:rPr lang="en-US" dirty="0" smtClean="0"/>
              <a:t>Key </a:t>
            </a:r>
            <a:r>
              <a:rPr lang="en-US" dirty="0"/>
              <a:t>Informant Interviews (KIIs) with urban authorities and </a:t>
            </a:r>
            <a:r>
              <a:rPr lang="en-US" dirty="0" smtClean="0"/>
              <a:t>service provider held </a:t>
            </a:r>
          </a:p>
          <a:p>
            <a:pPr lvl="1"/>
            <a:r>
              <a:rPr lang="en-US" dirty="0"/>
              <a:t>Described the </a:t>
            </a:r>
            <a:r>
              <a:rPr lang="en-US" dirty="0" smtClean="0"/>
              <a:t>design </a:t>
            </a:r>
            <a:r>
              <a:rPr lang="en-US" dirty="0"/>
              <a:t>and implementation </a:t>
            </a:r>
            <a:r>
              <a:rPr lang="en-US" dirty="0" smtClean="0"/>
              <a:t>features of the current </a:t>
            </a:r>
            <a:r>
              <a:rPr lang="en-US" dirty="0"/>
              <a:t>RH </a:t>
            </a:r>
            <a:r>
              <a:rPr lang="en-US" dirty="0" smtClean="0"/>
              <a:t>interventions/services for </a:t>
            </a:r>
            <a:r>
              <a:rPr lang="en-US" dirty="0"/>
              <a:t>the adolescents </a:t>
            </a:r>
            <a:endParaRPr lang="en-US" dirty="0" smtClean="0"/>
          </a:p>
          <a:p>
            <a:r>
              <a:rPr lang="en-US" dirty="0" smtClean="0"/>
              <a:t>We evaluated the </a:t>
            </a:r>
            <a:r>
              <a:rPr lang="en-US" dirty="0"/>
              <a:t>design and implementation features of the available interventions </a:t>
            </a:r>
            <a:r>
              <a:rPr lang="en-US" dirty="0" smtClean="0"/>
              <a:t>against the adolescent </a:t>
            </a:r>
            <a:r>
              <a:rPr lang="en-US" dirty="0"/>
              <a:t>access </a:t>
            </a:r>
            <a:r>
              <a:rPr lang="en-US" dirty="0" smtClean="0"/>
              <a:t>needs</a:t>
            </a:r>
            <a:r>
              <a:rPr lang="en-US" dirty="0"/>
              <a:t> </a:t>
            </a:r>
            <a:endParaRPr lang="en-US" dirty="0" smtClean="0"/>
          </a:p>
          <a:p>
            <a:pPr marL="685800" lvl="2">
              <a:spcBef>
                <a:spcPts val="1000"/>
              </a:spcBef>
            </a:pPr>
            <a:r>
              <a:rPr lang="en-US" sz="2400" dirty="0" smtClean="0"/>
              <a:t>Identified extent of fit </a:t>
            </a:r>
            <a:r>
              <a:rPr lang="en-US" sz="2400" dirty="0"/>
              <a:t>of the </a:t>
            </a:r>
            <a:r>
              <a:rPr lang="en-US" sz="2400" dirty="0" smtClean="0"/>
              <a:t>intervention design with the identified adolescent RH </a:t>
            </a:r>
            <a:r>
              <a:rPr lang="en-US" sz="2400" dirty="0"/>
              <a:t>access </a:t>
            </a:r>
            <a:r>
              <a:rPr lang="en-US" sz="2400" dirty="0" smtClean="0"/>
              <a:t>needs.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3DF04-BE74-4558-B44C-FBEAD73A5928}" type="slidenum">
              <a:rPr lang="en-GB" smtClean="0"/>
              <a:t>5</a:t>
            </a:fld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3048000" y="1630816"/>
            <a:ext cx="6096000" cy="7294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78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3DF04-BE74-4558-B44C-FBEAD73A5928}" type="slidenum">
              <a:rPr lang="en-GB" smtClean="0"/>
              <a:t>6</a:t>
            </a:fld>
            <a:endParaRPr lang="en-GB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006892"/>
              </p:ext>
            </p:extLst>
          </p:nvPr>
        </p:nvGraphicFramePr>
        <p:xfrm>
          <a:off x="386862" y="41722"/>
          <a:ext cx="11535506" cy="70178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06403"/>
                <a:gridCol w="4795284"/>
                <a:gridCol w="2533819"/>
              </a:tblGrid>
              <a:tr h="192098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Adolescent reproductive health (RH) needs 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Current </a:t>
                      </a:r>
                      <a:r>
                        <a:rPr lang="en-US" sz="15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intervention </a:t>
                      </a:r>
                      <a:r>
                        <a:rPr lang="en-US" sz="15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design parameter(s)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Extent of fit </a:t>
                      </a:r>
                      <a:r>
                        <a:rPr lang="en-US" sz="15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of </a:t>
                      </a:r>
                      <a:r>
                        <a:rPr lang="en-US" sz="15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intervention design parameter </a:t>
                      </a:r>
                      <a:r>
                        <a:rPr lang="en-US" sz="15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with the identified </a:t>
                      </a:r>
                      <a:r>
                        <a:rPr lang="en-US" sz="15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adolescent RH access needs 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</a:t>
                      </a:r>
                      <a:r>
                        <a:rPr lang="en-US" sz="15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Poor fit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  <a:r>
                        <a:rPr lang="en-US" sz="15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Moderate fit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r>
                        <a:rPr lang="en-US" sz="15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 fit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</a:t>
                      </a:r>
                      <a:r>
                        <a:rPr lang="en-US" sz="15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Excellent fit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14607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Needs: Livelihood, Sanitation,</a:t>
                      </a:r>
                      <a:r>
                        <a:rPr lang="en-US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health information, sexual health services (STI management); parenting, substance abuse management</a:t>
                      </a:r>
                      <a:endParaRPr lang="en-US" sz="1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Scope: Mainly 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 sexual health and health </a:t>
                      </a: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information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</a:p>
                  </a:txBody>
                  <a:tcPr marL="68580" marR="68580" marT="0" marB="0"/>
                </a:tc>
              </a:tr>
              <a:tr h="85634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Key needs: social (livelihood, sanitation,</a:t>
                      </a:r>
                      <a:r>
                        <a:rPr lang="en-US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parenting)</a:t>
                      </a: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Sexual RH (STI management)</a:t>
                      </a: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Focus: Sexual RH needs 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like family planning products, HIV testing and treatment </a:t>
                      </a:r>
                      <a:endParaRPr lang="en-US" sz="1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Less</a:t>
                      </a:r>
                      <a:r>
                        <a:rPr lang="en-US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focus on social needs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</a:p>
                  </a:txBody>
                  <a:tcPr marL="68580" marR="68580" marT="0" marB="0"/>
                </a:tc>
              </a:tr>
              <a:tr h="85634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Desired:</a:t>
                      </a:r>
                      <a:r>
                        <a:rPr lang="en-US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</a:t>
                      </a: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nterventions that 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 </a:t>
                      </a: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specific</a:t>
                      </a:r>
                      <a:r>
                        <a:rPr lang="en-US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subpopulations  (</a:t>
                      </a: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10-14,</a:t>
                      </a:r>
                      <a:r>
                        <a:rPr lang="en-US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15-19, married </a:t>
                      </a:r>
                      <a:r>
                        <a:rPr lang="en-US" sz="1800" baseline="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vs</a:t>
                      </a:r>
                      <a:r>
                        <a:rPr lang="en-US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unmarried, out of school </a:t>
                      </a:r>
                      <a:r>
                        <a:rPr lang="en-US" sz="1800" baseline="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vs</a:t>
                      </a:r>
                      <a:r>
                        <a:rPr lang="en-US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in-school)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 group: Generic_10-24 year 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olds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</a:p>
                  </a:txBody>
                  <a:tcPr marL="68580" marR="68580" marT="0" marB="0"/>
                </a:tc>
              </a:tr>
              <a:tr h="5794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Appropriateness: Interventions appropriate</a:t>
                      </a:r>
                      <a:r>
                        <a:rPr lang="en-US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for an “</a:t>
                      </a: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urban poor adolescent”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Appropriateness:</a:t>
                      </a:r>
                      <a:r>
                        <a:rPr lang="en-US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Generic_</a:t>
                      </a: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target 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general population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a:txBody>
                  <a:tcPr marL="68580" marR="68580" marT="0" marB="0"/>
                </a:tc>
              </a:tr>
              <a:tr h="5794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Desired intervention</a:t>
                      </a:r>
                      <a:r>
                        <a:rPr lang="en-US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</a:t>
                      </a: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livery model: Regular holistic</a:t>
                      </a:r>
                      <a:r>
                        <a:rPr lang="en-US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community-based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Delivery model: Mainly</a:t>
                      </a:r>
                      <a:r>
                        <a:rPr lang="en-US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facility based with few and inconsistent </a:t>
                      </a: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community outreaches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520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Aspirations: Empowered 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and </a:t>
                      </a: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self-reliant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Intended outcomes:</a:t>
                      </a:r>
                      <a:r>
                        <a:rPr lang="en-US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reduced 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STI/HIV incidence, reduced unwanted </a:t>
                      </a: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pregnancies,</a:t>
                      </a:r>
                      <a:r>
                        <a:rPr lang="en-US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behavior change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181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r>
              <a:rPr lang="en-GB" b="1" dirty="0" smtClean="0"/>
              <a:t>Conclusion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While </a:t>
            </a:r>
            <a:r>
              <a:rPr lang="en-US" dirty="0" smtClean="0"/>
              <a:t>interventions mainly focus on sexual reproductive health, the key adolescent RH needs are social especially livelihood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Adolescents in urban poor settings require complex programing to holistically address their reproductive health challenges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3DF04-BE74-4558-B44C-FBEAD73A592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938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pPr algn="ctr"/>
            <a:r>
              <a:rPr lang="en-GB" b="1" dirty="0" smtClean="0"/>
              <a:t>Thank you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3DF04-BE74-4558-B44C-FBEAD73A592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015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15599</TotalTime>
  <Words>732</Words>
  <Application>Microsoft Office PowerPoint</Application>
  <PresentationFormat>Widescreen</PresentationFormat>
  <Paragraphs>86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How to improve the design of Reproductive Health (RH) interventions to meet the health access needs of adolescents (15-19 years) living in urban poor settings of Kampala, Uganda</vt:lpstr>
      <vt:lpstr>Introduction</vt:lpstr>
      <vt:lpstr>Objectives</vt:lpstr>
      <vt:lpstr>The Kisenyi Slum in Kampala, Uganda</vt:lpstr>
      <vt:lpstr>Methods</vt:lpstr>
      <vt:lpstr>PowerPoint Presentation</vt:lpstr>
      <vt:lpstr>Conclusion</vt:lpstr>
      <vt:lpstr>Thank you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Ideal Actions, Expected Actors and their Inter-linkages in the comprehensive management of Marburg Virus Disease Outbreaks in Uganda</dc:title>
  <dc:creator>speed</dc:creator>
  <cp:lastModifiedBy>Doreen</cp:lastModifiedBy>
  <cp:revision>141</cp:revision>
  <dcterms:created xsi:type="dcterms:W3CDTF">2019-03-04T17:51:31Z</dcterms:created>
  <dcterms:modified xsi:type="dcterms:W3CDTF">2019-10-14T17:23:08Z</dcterms:modified>
</cp:coreProperties>
</file>