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76" r:id="rId3"/>
    <p:sldId id="303" r:id="rId4"/>
    <p:sldId id="304" r:id="rId5"/>
    <p:sldId id="30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7E"/>
    <a:srgbClr val="002D86"/>
    <a:srgbClr val="C7EEC6"/>
    <a:srgbClr val="F5FD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58112" autoAdjust="0"/>
  </p:normalViewPr>
  <p:slideViewPr>
    <p:cSldViewPr snapToGrid="0">
      <p:cViewPr varScale="1">
        <p:scale>
          <a:sx n="69" d="100"/>
          <a:sy n="69" d="100"/>
        </p:scale>
        <p:origin x="-12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30D69-2819-4CC9-856B-6D4A1ED48578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5BA24-D933-4C87-95AB-A4C8E1D634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74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Présentation de l’orateur et de ULB-C°</a:t>
            </a:r>
          </a:p>
          <a:p>
            <a:endParaRPr lang="fr-BE" dirty="0"/>
          </a:p>
          <a:p>
            <a:r>
              <a:rPr lang="fr-BE" dirty="0"/>
              <a:t>Composition de la salle ?</a:t>
            </a:r>
          </a:p>
          <a:p>
            <a:endParaRPr lang="fr-BE" dirty="0"/>
          </a:p>
          <a:p>
            <a:r>
              <a:rPr lang="fr-BE" dirty="0"/>
              <a:t>Contenu</a:t>
            </a:r>
            <a:r>
              <a:rPr lang="fr-BE" baseline="0" dirty="0"/>
              <a:t> de l’exposé fournit des indications sur le sujet « Coopération » puis sur les métiers </a:t>
            </a:r>
            <a:r>
              <a:rPr lang="fr-BE" baseline="0" dirty="0" err="1"/>
              <a:t>sous-jaçents</a:t>
            </a:r>
            <a:r>
              <a:rPr lang="fr-BE" baseline="0" dirty="0"/>
              <a:t>. </a:t>
            </a:r>
            <a:endParaRPr lang="fr-BE" dirty="0"/>
          </a:p>
          <a:p>
            <a:r>
              <a:rPr lang="fr-BE" dirty="0"/>
              <a:t>Contenu</a:t>
            </a:r>
            <a:r>
              <a:rPr lang="fr-BE" baseline="0" dirty="0"/>
              <a:t> :</a:t>
            </a:r>
          </a:p>
          <a:p>
            <a:endParaRPr lang="fr-BE" baseline="0" dirty="0"/>
          </a:p>
          <a:p>
            <a:pPr marL="171450" indent="-171450">
              <a:buFontTx/>
              <a:buChar char="-"/>
            </a:pPr>
            <a:r>
              <a:rPr lang="fr-BE" baseline="0" dirty="0"/>
              <a:t>Développent / humanitaire ?</a:t>
            </a:r>
          </a:p>
          <a:p>
            <a:pPr marL="171450" indent="-171450">
              <a:buFontTx/>
              <a:buChar char="-"/>
            </a:pPr>
            <a:r>
              <a:rPr lang="fr-BE" baseline="0" dirty="0"/>
              <a:t>Types d’organisations</a:t>
            </a:r>
          </a:p>
          <a:p>
            <a:pPr marL="171450" indent="-171450">
              <a:buFontTx/>
              <a:buChar char="-"/>
            </a:pPr>
            <a:endParaRPr lang="fr-BE" baseline="0" dirty="0"/>
          </a:p>
          <a:p>
            <a:pPr marL="171450" indent="-171450">
              <a:buFontTx/>
              <a:buChar char="-"/>
            </a:pPr>
            <a:r>
              <a:rPr lang="fr-BE" baseline="0" dirty="0"/>
              <a:t>= toujours de l’argent, des moyens financiers</a:t>
            </a:r>
          </a:p>
          <a:p>
            <a:pPr marL="628650" lvl="1" indent="-171450">
              <a:buFontTx/>
              <a:buChar char="-"/>
            </a:pPr>
            <a:endParaRPr lang="fr-BE" baseline="0" dirty="0"/>
          </a:p>
          <a:p>
            <a:pPr marL="628650" lvl="1" indent="-171450">
              <a:buFontTx/>
              <a:buChar char="-"/>
            </a:pPr>
            <a:r>
              <a:rPr lang="fr-BE" baseline="0" dirty="0"/>
              <a:t>Sources</a:t>
            </a:r>
          </a:p>
          <a:p>
            <a:pPr marL="628650" lvl="1" indent="-171450">
              <a:buFontTx/>
              <a:buChar char="-"/>
            </a:pPr>
            <a:r>
              <a:rPr lang="fr-BE" baseline="0" dirty="0"/>
              <a:t>Aide Publique Développement (APD), ses donateurs et </a:t>
            </a:r>
            <a:r>
              <a:rPr lang="fr-BE" baseline="0" dirty="0" err="1"/>
              <a:t>bénéifciaires</a:t>
            </a:r>
            <a:r>
              <a:rPr lang="fr-BE" baseline="0" dirty="0"/>
              <a:t>, ses volumes, ses canaux</a:t>
            </a:r>
          </a:p>
          <a:p>
            <a:endParaRPr lang="fr-BE" baseline="0" dirty="0"/>
          </a:p>
          <a:p>
            <a:r>
              <a:rPr lang="fr-BE" baseline="0" dirty="0"/>
              <a:t>Les ONG</a:t>
            </a:r>
          </a:p>
          <a:p>
            <a:pPr marL="171450" indent="-171450">
              <a:buFontTx/>
              <a:buChar char="-"/>
            </a:pPr>
            <a:r>
              <a:rPr lang="fr-BE" baseline="0" dirty="0"/>
              <a:t>Comment sont-elles financées</a:t>
            </a:r>
          </a:p>
          <a:p>
            <a:pPr marL="171450" indent="-171450">
              <a:buFontTx/>
              <a:buChar char="-"/>
            </a:pPr>
            <a:r>
              <a:rPr lang="fr-BE" baseline="0" dirty="0"/>
              <a:t>Qu’y fait-on ? Comment y travailler ?</a:t>
            </a:r>
          </a:p>
          <a:p>
            <a:pPr marL="171450" indent="-171450">
              <a:buFontTx/>
              <a:buChar char="-"/>
            </a:pPr>
            <a:r>
              <a:rPr lang="fr-BE" baseline="0" dirty="0"/>
              <a:t>Quel avenir pour les ONG ?</a:t>
            </a:r>
          </a:p>
          <a:p>
            <a:pPr marL="171450" indent="-171450">
              <a:buFontTx/>
              <a:buChar char="-"/>
            </a:pPr>
            <a:endParaRPr lang="fr-BE" baseline="0" dirty="0"/>
          </a:p>
          <a:p>
            <a:pPr marL="0" indent="0">
              <a:buFontTx/>
              <a:buNone/>
            </a:pPr>
            <a:r>
              <a:rPr lang="fr-BE" baseline="0" dirty="0"/>
              <a:t>ULB-Coopération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159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BE" sz="1200" dirty="0">
                <a:solidFill>
                  <a:srgbClr val="002060"/>
                </a:solidFill>
                <a:latin typeface="+mn-lt"/>
              </a:rPr>
              <a:t>Historiquement - Souvent </a:t>
            </a:r>
          </a:p>
          <a:p>
            <a:pPr marL="342900" indent="-342900">
              <a:buFontTx/>
              <a:buChar char="-"/>
            </a:pPr>
            <a:endParaRPr lang="fr-BE" sz="1200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fr-BE" sz="1200" dirty="0">
                <a:solidFill>
                  <a:srgbClr val="002060"/>
                </a:solidFill>
                <a:latin typeface="+mn-lt"/>
              </a:rPr>
              <a:t>Aides privées : individuelles, fondations, œuvres, etc…</a:t>
            </a:r>
          </a:p>
          <a:p>
            <a:endParaRPr lang="fr-BE" sz="1200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fr-BE" sz="1200" dirty="0">
                <a:solidFill>
                  <a:srgbClr val="002060"/>
                </a:solidFill>
                <a:latin typeface="+mn-lt"/>
              </a:rPr>
              <a:t>Aides publiques : les Etats, via différents canaux (multilatérales, bilatérales – directs/indirects)</a:t>
            </a:r>
          </a:p>
          <a:p>
            <a:endParaRPr lang="fr-BE" sz="1200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fr-BE" sz="1200" dirty="0">
                <a:solidFill>
                  <a:srgbClr val="002060"/>
                </a:solidFill>
                <a:latin typeface="+mn-lt"/>
              </a:rPr>
              <a:t>Mixte privé/public : la majorité des … ONG (ACNG, AI)   ==</a:t>
            </a:r>
            <a:r>
              <a:rPr lang="fr-BE" sz="1200" dirty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 on y reviendra….</a:t>
            </a:r>
            <a:endParaRPr lang="fr-BE" sz="1200" dirty="0">
              <a:solidFill>
                <a:srgbClr val="002060"/>
              </a:solidFill>
              <a:latin typeface="+mn-lt"/>
            </a:endParaRPr>
          </a:p>
          <a:p>
            <a:endParaRPr lang="fr-BE" sz="1200" dirty="0"/>
          </a:p>
          <a:p>
            <a:endParaRPr lang="fr-BE" sz="1200" dirty="0"/>
          </a:p>
          <a:p>
            <a:r>
              <a:rPr lang="fr-BE" sz="1200" dirty="0"/>
              <a:t>Explication sur graphique</a:t>
            </a:r>
            <a:r>
              <a:rPr lang="fr-BE" sz="1200" baseline="0" dirty="0"/>
              <a:t> suivant</a:t>
            </a:r>
            <a:endParaRPr lang="fr-BE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922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sz="12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5BA24-D933-4C87-95AB-A4C8E1D6340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3280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0451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rgbClr val="00206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70126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5DFB4D46-9186-4F61-9D0B-76D8BD99D6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3301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BA3CA155-3768-48E8-9FDD-8C47436753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0" y="5725888"/>
            <a:ext cx="4346457" cy="97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1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C5400CEB-967D-4092-B4E5-916FAB7D6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33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55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63A5AD6A-2FB7-4597-906A-FCE93960CE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33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901746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901746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7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4A9AE2E-F482-4E24-AD26-79A3CE1087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83751"/>
            <a:ext cx="9144000" cy="147424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59015F17-27E0-4823-B64F-54D8CB84B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A47289C3-496D-4F84-86D1-826F6F927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03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D5FD00B0-2A86-4D26-AE5F-3AC20B4BC2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" y="5385813"/>
            <a:ext cx="9137923" cy="147218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9D5316E8-18C8-4840-A6FC-53DF508BF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2567E017-53E8-403C-8984-5F9AF90B7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573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53B2ADA8-487E-4E70-89E9-7894141979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" y="5385813"/>
            <a:ext cx="9137923" cy="147218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8F732A19-F6C6-4EC5-9CA3-B10FCCCC5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FEED1603-CE7A-46FD-B181-304470AB2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767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7C867A75-3827-461A-BD2F-7727BD590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" y="5391909"/>
            <a:ext cx="9137923" cy="146609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8324602B-4477-496A-88D8-20F8AD937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871E93CF-611E-48C7-8CB3-7378C2B2C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75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BEF52360-8B38-4320-96E9-264800EEA4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8448"/>
            <a:ext cx="9144000" cy="174955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E94B2CFC-2F7E-4F29-9AC1-5297352CA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688F7B65-09B3-4159-915D-05F2D15A7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607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fin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C0AA1170-2BE7-46BE-B8B5-12B4037F21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3301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E94B2CFC-2F7E-4F29-9AC1-5297352CA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>
                <a:solidFill>
                  <a:srgbClr val="FFC0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688F7B65-09B3-4159-915D-05F2D15A7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485118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24CA8069-4A21-47CC-9BC6-DBE14508B6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114" y="5687758"/>
            <a:ext cx="4346457" cy="97841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23EDC956-9156-44EC-AE74-5056CA4AB04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4364" y="4445678"/>
            <a:ext cx="3986893" cy="2142311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111913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6E6F-7157-49A0-BA21-AB3D07F138C7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4F011-5722-4AE0-B68A-AE420C057A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209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xmlns="" id="{75D27872-91D4-40F8-A5E6-0920208FD0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Taking</a:t>
            </a:r>
            <a:r>
              <a:rPr lang="fr-FR" dirty="0"/>
              <a:t> the Urban </a:t>
            </a:r>
            <a:r>
              <a:rPr lang="fr-FR" dirty="0" err="1"/>
              <a:t>Turn</a:t>
            </a:r>
            <a:endParaRPr lang="fr-FR" dirty="0"/>
          </a:p>
        </p:txBody>
      </p:sp>
      <p:sp>
        <p:nvSpPr>
          <p:cNvPr id="9" name="Sous-titre 8">
            <a:extLst>
              <a:ext uri="{FF2B5EF4-FFF2-40B4-BE49-F238E27FC236}">
                <a16:creationId xmlns:a16="http://schemas.microsoft.com/office/drawing/2014/main" xmlns="" id="{CA01EF91-42BB-4B3A-AE48-F9AC738D98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/>
              <a:t>What innovative </a:t>
            </a:r>
            <a:r>
              <a:rPr lang="en-US" i="1" dirty="0" err="1"/>
              <a:t>approachs</a:t>
            </a:r>
            <a:r>
              <a:rPr lang="en-US" i="1" dirty="0"/>
              <a:t> to progressively integrate the private health centers in the system? The example of the District of </a:t>
            </a:r>
            <a:r>
              <a:rPr lang="en-US" i="1" dirty="0" err="1"/>
              <a:t>Kintambo</a:t>
            </a:r>
            <a:r>
              <a:rPr lang="en-US" i="1" dirty="0"/>
              <a:t> in Kinshasa.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9068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xmlns="" id="{40480047-B413-4880-B387-F28D7D9AE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 </a:t>
            </a:r>
            <a:r>
              <a:rPr lang="fr-FR" dirty="0" err="1"/>
              <a:t>Context</a:t>
            </a:r>
            <a:endParaRPr lang="fr-FR" dirty="0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xmlns="" id="{A2B16182-FC7C-4BB4-845E-0C94E4C8A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8238"/>
            <a:ext cx="7886700" cy="4351338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Municipality</a:t>
            </a:r>
            <a:r>
              <a:rPr lang="fr-FR" dirty="0"/>
              <a:t> of Kintambo : 100,000 </a:t>
            </a:r>
            <a:r>
              <a:rPr lang="fr-FR" dirty="0" err="1"/>
              <a:t>inh</a:t>
            </a:r>
            <a:r>
              <a:rPr lang="fr-FR" dirty="0"/>
              <a:t>., </a:t>
            </a:r>
            <a:r>
              <a:rPr lang="fr-FR" dirty="0" err="1"/>
              <a:t>mostly</a:t>
            </a:r>
            <a:r>
              <a:rPr lang="fr-FR" dirty="0"/>
              <a:t> in </a:t>
            </a:r>
            <a:r>
              <a:rPr lang="fr-FR" dirty="0" err="1"/>
              <a:t>slums</a:t>
            </a:r>
            <a:r>
              <a:rPr lang="fr-FR" dirty="0"/>
              <a:t>, high </a:t>
            </a:r>
            <a:r>
              <a:rPr lang="fr-FR" dirty="0" err="1"/>
              <a:t>mobility</a:t>
            </a:r>
            <a:r>
              <a:rPr lang="fr-FR" dirty="0"/>
              <a:t> of population (rural migration, real </a:t>
            </a:r>
            <a:r>
              <a:rPr lang="fr-FR" dirty="0" err="1"/>
              <a:t>estate</a:t>
            </a:r>
            <a:r>
              <a:rPr lang="fr-FR" dirty="0"/>
              <a:t> </a:t>
            </a:r>
            <a:r>
              <a:rPr lang="fr-FR" dirty="0" err="1"/>
              <a:t>speculation</a:t>
            </a:r>
            <a:r>
              <a:rPr lang="fr-FR" dirty="0"/>
              <a:t>,…).</a:t>
            </a:r>
          </a:p>
          <a:p>
            <a:r>
              <a:rPr lang="fr-FR" dirty="0"/>
              <a:t>The place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epimedics</a:t>
            </a:r>
            <a:r>
              <a:rPr lang="fr-FR" dirty="0"/>
              <a:t> are </a:t>
            </a:r>
            <a:r>
              <a:rPr lang="fr-FR" dirty="0" err="1"/>
              <a:t>starting</a:t>
            </a:r>
            <a:endParaRPr lang="fr-FR" dirty="0"/>
          </a:p>
          <a:p>
            <a:r>
              <a:rPr lang="fr-FR" dirty="0" err="1"/>
              <a:t>Health</a:t>
            </a:r>
            <a:r>
              <a:rPr lang="fr-FR" dirty="0"/>
              <a:t> Services :1 General Hospital, about 65 </a:t>
            </a:r>
            <a:r>
              <a:rPr lang="fr-FR" dirty="0" err="1"/>
              <a:t>health</a:t>
            </a:r>
            <a:r>
              <a:rPr lang="fr-FR" dirty="0"/>
              <a:t> center (HC).</a:t>
            </a:r>
          </a:p>
          <a:p>
            <a:r>
              <a:rPr lang="fr-FR" dirty="0"/>
              <a:t>98% of </a:t>
            </a:r>
            <a:r>
              <a:rPr lang="fr-FR" dirty="0" err="1"/>
              <a:t>health</a:t>
            </a:r>
            <a:r>
              <a:rPr lang="fr-FR" dirty="0"/>
              <a:t> center are </a:t>
            </a:r>
            <a:r>
              <a:rPr lang="fr-FR" dirty="0" err="1"/>
              <a:t>private</a:t>
            </a:r>
            <a:r>
              <a:rPr lang="fr-FR" dirty="0"/>
              <a:t> (for-profit or </a:t>
            </a:r>
            <a:r>
              <a:rPr lang="fr-FR" dirty="0" err="1"/>
              <a:t>supported</a:t>
            </a:r>
            <a:r>
              <a:rPr lang="fr-FR" dirty="0"/>
              <a:t> by </a:t>
            </a:r>
            <a:r>
              <a:rPr lang="fr-FR" dirty="0" err="1"/>
              <a:t>religious</a:t>
            </a:r>
            <a:r>
              <a:rPr lang="fr-FR" dirty="0"/>
              <a:t> organisations).</a:t>
            </a:r>
          </a:p>
          <a:p>
            <a:pPr lvl="1"/>
            <a:r>
              <a:rPr lang="fr-FR" dirty="0"/>
              <a:t>High </a:t>
            </a:r>
            <a:r>
              <a:rPr lang="fr-FR" dirty="0" err="1"/>
              <a:t>risk</a:t>
            </a:r>
            <a:r>
              <a:rPr lang="fr-FR" dirty="0"/>
              <a:t> of </a:t>
            </a:r>
            <a:r>
              <a:rPr lang="fr-FR" dirty="0" err="1"/>
              <a:t>merchandisation</a:t>
            </a:r>
            <a:r>
              <a:rPr lang="fr-FR" dirty="0"/>
              <a:t> and focus on short-</a:t>
            </a:r>
            <a:r>
              <a:rPr lang="fr-FR" dirty="0" err="1"/>
              <a:t>term</a:t>
            </a:r>
            <a:r>
              <a:rPr lang="fr-FR" dirty="0"/>
              <a:t> curative </a:t>
            </a:r>
            <a:r>
              <a:rPr lang="fr-FR" dirty="0" err="1"/>
              <a:t>offer</a:t>
            </a:r>
            <a:endParaRPr lang="fr-FR" dirty="0"/>
          </a:p>
          <a:p>
            <a:r>
              <a:rPr lang="fr-FR" dirty="0"/>
              <a:t>No </a:t>
            </a:r>
            <a:r>
              <a:rPr lang="fr-FR" dirty="0" err="1"/>
              <a:t>geographic</a:t>
            </a:r>
            <a:r>
              <a:rPr lang="fr-FR" dirty="0"/>
              <a:t> </a:t>
            </a:r>
            <a:r>
              <a:rPr lang="en-GB" dirty="0"/>
              <a:t>delimitation.</a:t>
            </a:r>
            <a:r>
              <a:rPr lang="fr-FR" dirty="0"/>
              <a:t> </a:t>
            </a:r>
          </a:p>
          <a:p>
            <a:pPr lvl="1"/>
            <a:r>
              <a:rPr lang="fr-FR" dirty="0" err="1"/>
              <a:t>Competition</a:t>
            </a:r>
            <a:r>
              <a:rPr lang="fr-FR" dirty="0"/>
              <a:t>, fragmentation and </a:t>
            </a:r>
            <a:r>
              <a:rPr lang="fr-FR" dirty="0" err="1"/>
              <a:t>inefficiencies</a:t>
            </a:r>
            <a:endParaRPr lang="fr-FR" dirty="0"/>
          </a:p>
          <a:p>
            <a:r>
              <a:rPr lang="fr-FR" dirty="0" err="1"/>
              <a:t>Only</a:t>
            </a:r>
            <a:r>
              <a:rPr lang="fr-FR" dirty="0"/>
              <a:t> 15 are </a:t>
            </a:r>
            <a:r>
              <a:rPr lang="fr-FR" dirty="0" err="1"/>
              <a:t>supervised</a:t>
            </a:r>
            <a:r>
              <a:rPr lang="fr-FR" dirty="0"/>
              <a:t> by the « </a:t>
            </a:r>
            <a:r>
              <a:rPr lang="fr-FR" i="1" dirty="0"/>
              <a:t>Equipe Cadre de Zone</a:t>
            </a:r>
            <a:r>
              <a:rPr lang="fr-FR" dirty="0"/>
              <a:t> (ECZ)».</a:t>
            </a:r>
          </a:p>
          <a:p>
            <a:pPr lvl="1"/>
            <a:r>
              <a:rPr lang="fr-FR" dirty="0"/>
              <a:t>Low </a:t>
            </a:r>
            <a:r>
              <a:rPr lang="fr-FR" dirty="0" err="1"/>
              <a:t>quality</a:t>
            </a:r>
            <a:r>
              <a:rPr lang="fr-FR" dirty="0"/>
              <a:t> and </a:t>
            </a:r>
            <a:r>
              <a:rPr lang="fr-FR" dirty="0" err="1"/>
              <a:t>mistrust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2622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1F8688B-06DE-4834-A9AE-ED9DAC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72" y="129152"/>
            <a:ext cx="7886700" cy="1325563"/>
          </a:xfrm>
        </p:spPr>
        <p:txBody>
          <a:bodyPr/>
          <a:lstStyle/>
          <a:p>
            <a:r>
              <a:rPr lang="fr-BE" b="1" dirty="0"/>
              <a:t>2</a:t>
            </a:r>
            <a:r>
              <a:rPr lang="fr-BE" b="1" dirty="0">
                <a:solidFill>
                  <a:srgbClr val="FFC000"/>
                </a:solidFill>
                <a:latin typeface="Trebuchet MS" panose="020B0603020202020204" pitchFamily="34" charset="0"/>
              </a:rPr>
              <a:t> </a:t>
            </a:r>
            <a:r>
              <a:rPr lang="fr-BE" b="1" dirty="0" err="1">
                <a:solidFill>
                  <a:srgbClr val="FFC000"/>
                </a:solidFill>
                <a:latin typeface="Trebuchet MS" panose="020B0603020202020204" pitchFamily="34" charset="0"/>
              </a:rPr>
              <a:t>Approach</a:t>
            </a:r>
            <a:endParaRPr lang="fr-BE" b="1" dirty="0">
              <a:solidFill>
                <a:srgbClr val="FFC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Espace réservé du contenu 7">
            <a:extLst>
              <a:ext uri="{FF2B5EF4-FFF2-40B4-BE49-F238E27FC236}">
                <a16:creationId xmlns:a16="http://schemas.microsoft.com/office/drawing/2014/main" xmlns="" id="{6DCEE596-1F81-4377-BDF1-AB0C4B6AD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76627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Informal </a:t>
            </a:r>
            <a:r>
              <a:rPr lang="fr-FR" dirty="0" err="1"/>
              <a:t>thinking</a:t>
            </a:r>
            <a:r>
              <a:rPr lang="fr-FR" dirty="0"/>
              <a:t> group (9 </a:t>
            </a:r>
            <a:r>
              <a:rPr lang="fr-FR" dirty="0" err="1"/>
              <a:t>hs</a:t>
            </a:r>
            <a:r>
              <a:rPr lang="fr-FR" dirty="0"/>
              <a:t> and the ECZ).</a:t>
            </a:r>
          </a:p>
          <a:p>
            <a:pPr lvl="1"/>
            <a:r>
              <a:rPr lang="fr-FR" dirty="0"/>
              <a:t>To </a:t>
            </a:r>
            <a:r>
              <a:rPr lang="fr-FR" dirty="0" err="1"/>
              <a:t>avoid</a:t>
            </a:r>
            <a:r>
              <a:rPr lang="fr-FR" dirty="0"/>
              <a:t> </a:t>
            </a:r>
            <a:r>
              <a:rPr lang="fr-FR" dirty="0" err="1"/>
              <a:t>powergames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private</a:t>
            </a:r>
            <a:r>
              <a:rPr lang="fr-FR" dirty="0"/>
              <a:t> &amp; public </a:t>
            </a:r>
            <a:r>
              <a:rPr lang="fr-FR" dirty="0" err="1"/>
              <a:t>actors</a:t>
            </a:r>
            <a:endParaRPr lang="fr-FR" dirty="0"/>
          </a:p>
          <a:p>
            <a:pPr lvl="1"/>
            <a:r>
              <a:rPr lang="fr-FR" dirty="0"/>
              <a:t>To break isolation of HC</a:t>
            </a:r>
          </a:p>
          <a:p>
            <a:r>
              <a:rPr lang="fr-FR" dirty="0"/>
              <a:t>« front </a:t>
            </a:r>
            <a:r>
              <a:rPr lang="fr-FR" dirty="0" err="1"/>
              <a:t>door</a:t>
            </a:r>
            <a:r>
              <a:rPr lang="fr-FR" dirty="0"/>
              <a:t> </a:t>
            </a:r>
            <a:r>
              <a:rPr lang="fr-FR" dirty="0" err="1"/>
              <a:t>strategy</a:t>
            </a:r>
            <a:r>
              <a:rPr lang="fr-FR" dirty="0"/>
              <a:t> ».</a:t>
            </a:r>
          </a:p>
          <a:p>
            <a:pPr lvl="1"/>
            <a:r>
              <a:rPr lang="fr-FR" dirty="0"/>
              <a:t>Focus on a </a:t>
            </a:r>
            <a:r>
              <a:rPr lang="fr-FR" dirty="0" err="1"/>
              <a:t>concrete</a:t>
            </a:r>
            <a:r>
              <a:rPr lang="fr-FR" dirty="0"/>
              <a:t>, </a:t>
            </a:r>
            <a:r>
              <a:rPr lang="fr-FR" dirty="0" err="1"/>
              <a:t>circumscribed</a:t>
            </a:r>
            <a:r>
              <a:rPr lang="fr-FR" dirty="0"/>
              <a:t> </a:t>
            </a:r>
            <a:r>
              <a:rPr lang="fr-FR" dirty="0" err="1"/>
              <a:t>theme</a:t>
            </a:r>
            <a:r>
              <a:rPr lang="fr-FR" dirty="0"/>
              <a:t> (</a:t>
            </a:r>
            <a:r>
              <a:rPr lang="fr-FR" dirty="0" err="1"/>
              <a:t>sickle</a:t>
            </a:r>
            <a:r>
              <a:rPr lang="fr-FR" dirty="0"/>
              <a:t> </a:t>
            </a:r>
            <a:r>
              <a:rPr lang="fr-FR" dirty="0" err="1"/>
              <a:t>cell</a:t>
            </a:r>
            <a:r>
              <a:rPr lang="fr-FR" dirty="0"/>
              <a:t> </a:t>
            </a:r>
            <a:r>
              <a:rPr lang="fr-FR" dirty="0" err="1"/>
              <a:t>disease</a:t>
            </a:r>
            <a:r>
              <a:rPr lang="fr-FR" dirty="0"/>
              <a:t>) : a quick </a:t>
            </a:r>
            <a:r>
              <a:rPr lang="fr-FR" dirty="0" err="1"/>
              <a:t>win</a:t>
            </a:r>
            <a:r>
              <a:rPr lang="fr-FR" dirty="0"/>
              <a:t> to start a </a:t>
            </a:r>
            <a:r>
              <a:rPr lang="fr-FR" dirty="0" err="1"/>
              <a:t>dynamic</a:t>
            </a:r>
            <a:endParaRPr lang="fr-FR" dirty="0"/>
          </a:p>
          <a:p>
            <a:r>
              <a:rPr lang="fr-FR" dirty="0" err="1"/>
              <a:t>Microproject</a:t>
            </a:r>
            <a:r>
              <a:rPr lang="fr-FR" dirty="0"/>
              <a:t> &amp; trainings.</a:t>
            </a:r>
          </a:p>
          <a:p>
            <a:pPr lvl="1"/>
            <a:r>
              <a:rPr lang="fr-FR" dirty="0"/>
              <a:t>Business planning, </a:t>
            </a:r>
            <a:r>
              <a:rPr lang="fr-FR" dirty="0" err="1"/>
              <a:t>project</a:t>
            </a:r>
            <a:r>
              <a:rPr lang="fr-FR" dirty="0"/>
              <a:t> planning</a:t>
            </a:r>
          </a:p>
          <a:p>
            <a:pPr lvl="1"/>
            <a:r>
              <a:rPr lang="fr-FR" dirty="0" err="1"/>
              <a:t>Linking</a:t>
            </a:r>
            <a:r>
              <a:rPr lang="fr-FR" dirty="0"/>
              <a:t> the </a:t>
            </a:r>
            <a:r>
              <a:rPr lang="fr-FR" dirty="0" err="1"/>
              <a:t>offer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income</a:t>
            </a:r>
            <a:r>
              <a:rPr lang="fr-FR" dirty="0"/>
              <a:t> flows &amp; the </a:t>
            </a:r>
            <a:r>
              <a:rPr lang="fr-FR" dirty="0" err="1"/>
              <a:t>regulation</a:t>
            </a:r>
            <a:endParaRPr lang="fr-FR" dirty="0"/>
          </a:p>
          <a:p>
            <a:pPr lvl="1"/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018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xmlns="" id="{AD4533E8-D9C3-4416-B0DE-FB9EDF8FC0F4}"/>
              </a:ext>
            </a:extLst>
          </p:cNvPr>
          <p:cNvSpPr txBox="1">
            <a:spLocks/>
          </p:cNvSpPr>
          <p:nvPr/>
        </p:nvSpPr>
        <p:spPr>
          <a:xfrm>
            <a:off x="635272" y="12915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FFC000"/>
                </a:solidFill>
                <a:latin typeface="Trebuchet MS" panose="020B0603020202020204" pitchFamily="34" charset="0"/>
              </a:rPr>
              <a:t>3 </a:t>
            </a:r>
            <a:r>
              <a:rPr lang="fr-FR" b="1" dirty="0" err="1">
                <a:solidFill>
                  <a:srgbClr val="FFC000"/>
                </a:solidFill>
                <a:latin typeface="Trebuchet MS" panose="020B0603020202020204" pitchFamily="34" charset="0"/>
              </a:rPr>
              <a:t>Findings</a:t>
            </a:r>
            <a:endParaRPr lang="fr-FR" b="1" dirty="0">
              <a:solidFill>
                <a:srgbClr val="FFC000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Espace réservé du contenu 7">
            <a:extLst>
              <a:ext uri="{FF2B5EF4-FFF2-40B4-BE49-F238E27FC236}">
                <a16:creationId xmlns:a16="http://schemas.microsoft.com/office/drawing/2014/main" xmlns="" id="{CDB1D5BD-9FBC-4377-AEF3-C554B6275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8238"/>
            <a:ext cx="7886700" cy="4351338"/>
          </a:xfrm>
        </p:spPr>
        <p:txBody>
          <a:bodyPr>
            <a:normAutofit/>
          </a:bodyPr>
          <a:lstStyle/>
          <a:p>
            <a:r>
              <a:rPr lang="fr-FR" dirty="0"/>
              <a:t>Small and </a:t>
            </a:r>
            <a:r>
              <a:rPr lang="fr-FR" dirty="0" err="1"/>
              <a:t>concrete</a:t>
            </a:r>
            <a:r>
              <a:rPr lang="fr-FR" dirty="0"/>
              <a:t> </a:t>
            </a:r>
            <a:r>
              <a:rPr lang="fr-FR" dirty="0" err="1"/>
              <a:t>enhancement</a:t>
            </a:r>
            <a:r>
              <a:rPr lang="fr-FR" dirty="0"/>
              <a:t> (water, </a:t>
            </a:r>
            <a:r>
              <a:rPr lang="fr-FR" dirty="0" err="1"/>
              <a:t>solar</a:t>
            </a:r>
            <a:r>
              <a:rPr lang="fr-FR" dirty="0"/>
              <a:t> panels) are </a:t>
            </a:r>
            <a:r>
              <a:rPr lang="fr-FR" dirty="0" err="1"/>
              <a:t>well</a:t>
            </a:r>
            <a:r>
              <a:rPr lang="fr-FR" dirty="0"/>
              <a:t> </a:t>
            </a:r>
            <a:r>
              <a:rPr lang="fr-FR" dirty="0" err="1"/>
              <a:t>appreciate</a:t>
            </a:r>
            <a:r>
              <a:rPr lang="fr-FR" dirty="0"/>
              <a:t> by the population.</a:t>
            </a:r>
          </a:p>
          <a:p>
            <a:r>
              <a:rPr lang="fr-FR" dirty="0" err="1"/>
              <a:t>Sickle</a:t>
            </a:r>
            <a:r>
              <a:rPr lang="fr-FR" dirty="0"/>
              <a:t> </a:t>
            </a:r>
            <a:r>
              <a:rPr lang="fr-FR" dirty="0" err="1"/>
              <a:t>cell</a:t>
            </a:r>
            <a:r>
              <a:rPr lang="fr-FR" dirty="0"/>
              <a:t> fast </a:t>
            </a:r>
            <a:r>
              <a:rPr lang="fr-FR" dirty="0" err="1"/>
              <a:t>diagnosis</a:t>
            </a:r>
            <a:r>
              <a:rPr lang="fr-FR" dirty="0"/>
              <a:t> process.</a:t>
            </a:r>
          </a:p>
          <a:p>
            <a:pPr lvl="1"/>
            <a:r>
              <a:rPr lang="fr-FR" dirty="0" err="1"/>
              <a:t>Create</a:t>
            </a:r>
            <a:r>
              <a:rPr lang="fr-FR" dirty="0"/>
              <a:t> a shift in </a:t>
            </a:r>
            <a:r>
              <a:rPr lang="fr-FR" dirty="0" err="1"/>
              <a:t>sensitization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Highlights the « gains » HC can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acting </a:t>
            </a:r>
            <a:r>
              <a:rPr lang="fr-FR" dirty="0" err="1"/>
              <a:t>together</a:t>
            </a:r>
            <a:r>
              <a:rPr lang="fr-FR" dirty="0"/>
              <a:t> </a:t>
            </a:r>
          </a:p>
          <a:p>
            <a:r>
              <a:rPr lang="fr-FR" dirty="0"/>
              <a:t>Putting the DPS on the </a:t>
            </a:r>
            <a:r>
              <a:rPr lang="fr-FR" dirty="0" err="1"/>
              <a:t>same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as the HC </a:t>
            </a:r>
            <a:r>
              <a:rPr lang="fr-FR" dirty="0" err="1"/>
              <a:t>eases</a:t>
            </a:r>
            <a:r>
              <a:rPr lang="fr-FR" dirty="0"/>
              <a:t> the relation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private</a:t>
            </a:r>
            <a:r>
              <a:rPr lang="fr-FR" dirty="0"/>
              <a:t> non-</a:t>
            </a:r>
            <a:r>
              <a:rPr lang="fr-FR" dirty="0" err="1"/>
              <a:t>supervised</a:t>
            </a:r>
            <a:r>
              <a:rPr lang="fr-FR" dirty="0"/>
              <a:t> HC. </a:t>
            </a:r>
          </a:p>
        </p:txBody>
      </p:sp>
    </p:spTree>
    <p:extLst>
      <p:ext uri="{BB962C8B-B14F-4D97-AF65-F5344CB8AC3E}">
        <p14:creationId xmlns:p14="http://schemas.microsoft.com/office/powerpoint/2010/main" val="254487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FFAA555A-81CD-453E-AEC5-B3542118FC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540" y="2164360"/>
            <a:ext cx="5097711" cy="382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633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ésentation1" id="{526D8690-1449-46A8-8961-588AB05AD5DE}" vid="{7A34F11F-A6F8-47D8-B620-05C84895B3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 ULB-C 2018</Template>
  <TotalTime>69</TotalTime>
  <Words>251</Words>
  <Application>Microsoft Office PowerPoint</Application>
  <PresentationFormat>On-screen Show (4:3)</PresentationFormat>
  <Paragraphs>61</Paragraphs>
  <Slides>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Thème Office</vt:lpstr>
      <vt:lpstr>Taking the Urban Turn</vt:lpstr>
      <vt:lpstr>1 Context</vt:lpstr>
      <vt:lpstr>2 Approach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Félix Vanderstricht</dc:creator>
  <cp:lastModifiedBy>SYS, Visitor</cp:lastModifiedBy>
  <cp:revision>9</cp:revision>
  <dcterms:created xsi:type="dcterms:W3CDTF">2019-10-14T08:57:48Z</dcterms:created>
  <dcterms:modified xsi:type="dcterms:W3CDTF">2019-10-16T10:28:55Z</dcterms:modified>
</cp:coreProperties>
</file>